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7" r:id="rId39"/>
    <p:sldId id="294" r:id="rId40"/>
    <p:sldId id="295" r:id="rId41"/>
    <p:sldId id="296" r:id="rId42"/>
    <p:sldId id="298" r:id="rId43"/>
    <p:sldId id="299" r:id="rId44"/>
    <p:sldId id="300" r:id="rId45"/>
    <p:sldId id="306" r:id="rId46"/>
    <p:sldId id="301" r:id="rId47"/>
    <p:sldId id="302" r:id="rId48"/>
    <p:sldId id="305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66ED8-505B-4E24-8669-99F7B24BBBFE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9A265-CF92-4BF3-B3C7-0F89AA7B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2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777BA893-D474-46D0-95D1-309141904E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E782C5AB-2B6D-4D6B-9728-9FC72795D62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48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5F3AC7D1-7B98-49BF-A174-7FAE25BB7B6C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BCE82317-C51A-4D67-84B8-6D06A7F1A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43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13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85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4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1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07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94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63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6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695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08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0536-8D9C-4627-BED2-CD13BFB4C4E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3B0486A-8C62-4EB4-9A3E-D54051321E7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8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4AEC-7D18-4034-B5F5-1B14EF84D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207" y="770709"/>
            <a:ext cx="11048224" cy="173736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FB84F-0E73-4786-8342-35C317BAE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6478026" cy="97762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5037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BC58-857F-4F3C-BD6F-2BC868E1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A834B8-AC03-4589-B611-728040CC01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10412" r="-10412"/>
          <a:stretch/>
        </p:blipFill>
        <p:spPr>
          <a:xfrm>
            <a:off x="1451579" y="2016124"/>
            <a:ext cx="9401300" cy="41598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47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5251-3867-4A9F-A2DF-E9004B15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 </a:t>
            </a:r>
            <a:b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789ED3-46FD-4198-A92F-628315399F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11573" r="-11573"/>
          <a:stretch/>
        </p:blipFill>
        <p:spPr>
          <a:xfrm>
            <a:off x="674557" y="2016125"/>
            <a:ext cx="10583056" cy="41448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9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4E51C54-B9B5-4FEA-9A7A-15BCD9D3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804163"/>
            <a:ext cx="10205767" cy="1056319"/>
          </a:xfrm>
        </p:spPr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FD666A-45BF-4B0D-853C-787D86B14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BC4D5D-628B-46A1-BAB2-D03F3EBCE9D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849085" y="1345474"/>
            <a:ext cx="5563277" cy="4767943"/>
          </a:xfrm>
          <a:prstGeom prst="rect">
            <a:avLst/>
          </a:prstGeom>
          <a:ln>
            <a:noFill/>
          </a:ln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A8BF463-3915-433A-8619-D622B59ED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1345474"/>
            <a:ext cx="4645152" cy="4113389"/>
          </a:xfrm>
        </p:spPr>
        <p:txBody>
          <a:bodyPr/>
          <a:lstStyle/>
          <a:p>
            <a:r>
              <a:rPr lang="en-US" dirty="0"/>
              <a:t>Aerial Satellite image taken from Kolkata</a:t>
            </a:r>
          </a:p>
          <a:p>
            <a:pPr lvl="1"/>
            <a:r>
              <a:rPr lang="en-US" dirty="0"/>
              <a:t>Blue- River Ganga</a:t>
            </a:r>
          </a:p>
          <a:p>
            <a:pPr lvl="1"/>
            <a:r>
              <a:rPr lang="en-US" dirty="0"/>
              <a:t>Green- vegetation growth</a:t>
            </a:r>
          </a:p>
          <a:p>
            <a:pPr lvl="1"/>
            <a:r>
              <a:rPr lang="en-US" dirty="0"/>
              <a:t>Black- pollution</a:t>
            </a:r>
          </a:p>
          <a:p>
            <a:r>
              <a:rPr lang="en-US" dirty="0"/>
              <a:t>Planning a city</a:t>
            </a:r>
          </a:p>
          <a:p>
            <a:pPr lvl="1"/>
            <a:r>
              <a:rPr lang="en-US" dirty="0"/>
              <a:t>Where residential, industrial, roads , paths, car parking region can be planned</a:t>
            </a:r>
          </a:p>
        </p:txBody>
      </p:sp>
    </p:spTree>
    <p:extLst>
      <p:ext uri="{BB962C8B-B14F-4D97-AF65-F5344CB8AC3E}">
        <p14:creationId xmlns:p14="http://schemas.microsoft.com/office/powerpoint/2010/main" val="424057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F087-9D8E-4D79-B81C-A3DA75F1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16" y="804519"/>
            <a:ext cx="10583055" cy="1049235"/>
          </a:xfrm>
        </p:spPr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21A152-C7BE-46DE-959B-840D509CDE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1855" r="-1855"/>
          <a:stretch/>
        </p:blipFill>
        <p:spPr>
          <a:xfrm>
            <a:off x="404733" y="1736188"/>
            <a:ext cx="10762938" cy="42772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52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D77F-6D70-4B6E-84CF-AB80BEE9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7DBE21-9632-4735-831B-F3EF4B3DB9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2224" r="-2224"/>
          <a:stretch/>
        </p:blipFill>
        <p:spPr>
          <a:xfrm>
            <a:off x="1049311" y="1853755"/>
            <a:ext cx="10005543" cy="43072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22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F60C-81C4-4AC7-ADC2-5DCB7BF2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Weather Forecasting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5DB0DF-6104-4BE4-AF86-0B018E6156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426" r="-426"/>
          <a:stretch/>
        </p:blipFill>
        <p:spPr>
          <a:xfrm>
            <a:off x="1244184" y="1853754"/>
            <a:ext cx="9810669" cy="42622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49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4CB1-80DC-48E5-8455-2DFAF103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Atmospheric study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34DD3-00DF-4677-BB7C-C16AC22BAE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769" r="-769"/>
          <a:stretch/>
        </p:blipFill>
        <p:spPr>
          <a:xfrm>
            <a:off x="989351" y="1853754"/>
            <a:ext cx="10193311" cy="43521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37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A628-B467-4F6D-AEEE-45D08770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Astronomy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9F6C4C-4A48-44E0-8478-08543B9D8F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3177" r="-3177"/>
          <a:stretch/>
        </p:blipFill>
        <p:spPr>
          <a:xfrm>
            <a:off x="1049311" y="1853754"/>
            <a:ext cx="10313233" cy="43671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77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1C39-74D9-495C-9EB3-F52C3C9F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Astronomy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16E8B-4A25-4E3B-8E42-3AFBD74E95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14077" r="-14077"/>
          <a:stretch/>
        </p:blipFill>
        <p:spPr>
          <a:xfrm>
            <a:off x="0" y="2001134"/>
            <a:ext cx="11917180" cy="41298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789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7D52-CD91-4F1D-8389-BBE2DE80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Machine vision applications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B746-DFFF-4AB2-84BD-A23FCB1A9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image information for further computer processing 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Common  applications are: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machine vision for product assembly and inspection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target detection and tracking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Finger print recognition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Machine processing of aerial and satellite imagery for weather prediction and crop assessment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9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EADA-2E09-436A-8F5F-6DA6FA78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B0E33-9D4E-4176-826E-4CCFB4D05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4000" spc="-1" dirty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4000" spc="-1" dirty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which are </a:t>
            </a:r>
            <a:r>
              <a:rPr lang="en-US" sz="4000" spc="-1" dirty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in nature by digital Computers.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3485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2DA-6E85-445E-BE50-A04F9525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inspection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83CE55-061C-48EE-9B02-9EBED4DA8D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26622" r="-26622"/>
          <a:stretch/>
        </p:blipFill>
        <p:spPr>
          <a:xfrm>
            <a:off x="-989351" y="2016125"/>
            <a:ext cx="12801599" cy="408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522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E016-69A9-425F-B050-843F5FBC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Information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7D368E-92A2-4E8E-A285-F9F8A4BAF7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32818" r="-32818"/>
          <a:stretch/>
        </p:blipFill>
        <p:spPr>
          <a:xfrm>
            <a:off x="2939143" y="2016124"/>
            <a:ext cx="6910251" cy="40842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25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F96-5E47-44EC-B310-C487F5A0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inspection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D42501D-8537-4DB5-8BB6-BAAE13E429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8686" r="-8686"/>
          <a:stretch/>
        </p:blipFill>
        <p:spPr>
          <a:xfrm>
            <a:off x="914400" y="2016125"/>
            <a:ext cx="10028420" cy="408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932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7AB3-A208-40C8-86D9-B2E6DC68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inspection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3AB29-E46F-4619-8FF7-BF81B3F134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9178" r="-9178"/>
          <a:stretch/>
        </p:blipFill>
        <p:spPr>
          <a:xfrm>
            <a:off x="1004341" y="2016124"/>
            <a:ext cx="10223292" cy="41448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406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7F57-0DCD-4321-A63A-DC2C8449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Surface information 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A3B909-93F4-4261-8CDC-C332C88CDA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-13018" b="-13018"/>
          <a:stretch/>
        </p:blipFill>
        <p:spPr>
          <a:xfrm>
            <a:off x="1783830" y="1853754"/>
            <a:ext cx="8679304" cy="46669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96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B770-F1FE-484C-8840-2001F325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inspection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E4787-C27B-4B3E-950F-8B8E1D04FE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3313" r="-3313"/>
          <a:stretch/>
        </p:blipFill>
        <p:spPr>
          <a:xfrm>
            <a:off x="1768839" y="1971154"/>
            <a:ext cx="9024079" cy="4084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81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19AE-E250-4F6D-A294-A5D61B8C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Video sequence processing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4AD8-5E16-462E-9633-992EC0D8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moving objects in image sequence for further processing 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Some applications are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2824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and tracking of moving targets for security surveillance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2824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trajectory of moving targets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2824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movements of organ boundaries in medical applications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4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3CC3-C439-4C6D-B39D-3107431A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FE8E-218A-48A8-BCFF-03363DF1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 single camera tracking</a:t>
            </a:r>
            <a:endParaRPr lang="en-US" sz="1600" dirty="0">
              <a:solidFill>
                <a:srgbClr val="0070C0"/>
              </a:solidFill>
            </a:endParaRPr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Find out what is the Azimuth and elevation of that particular object with respect to certain difference coordinate system. </a:t>
            </a:r>
            <a:endParaRPr lang="en-US" sz="16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2B54-C666-431F-8E5B-D2CD9079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25A7-20F4-4727-87B1-FED8C2D2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By 2 different cameras tracking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Azimuth and elevation +  can identify X Y Z coordinate of that object with respect to that 3 D coordinate system 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Locating those locations in different frames, we can find out that over the time which path the object is following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Also we can determine that what is the trajectory that the moving object follows 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7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463C-2CDE-4400-8FA3-16AE4BFB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Image Formats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3060-7A54-49AC-B280-AD367197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 image contains redundant information which can be exploited for achieving compression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3040" lvl="1" indent="-285480" algn="just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redundancy 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2824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kind of redundancy is called a pixel redundancy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2824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second kind of redundancy is called a coding redundancy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2824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Third kind of redundancy is called a psycho visual redundancy.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A8FD-1C50-4B4D-B876-D738A073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to image processing ?</a:t>
            </a:r>
            <a:b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44EC-466B-4F16-8196-AE66A356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Motivation by three major applications</a:t>
            </a:r>
            <a:endParaRPr lang="en-US" dirty="0">
              <a:solidFill>
                <a:srgbClr val="0070C0"/>
              </a:solidFill>
            </a:endParaRPr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Improvement of pictorial information for human perception</a:t>
            </a:r>
          </a:p>
          <a:p>
            <a:pPr marL="457560" lvl="1" indent="0">
              <a:lnSpc>
                <a:spcPct val="100000"/>
              </a:lnSpc>
              <a:buNone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(enhance the quality)</a:t>
            </a:r>
            <a:endParaRPr lang="en-US" dirty="0">
              <a:solidFill>
                <a:srgbClr val="0070C0"/>
              </a:solidFill>
            </a:endParaRPr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processing for autonomous machine applications </a:t>
            </a:r>
          </a:p>
          <a:p>
            <a:pPr marL="457560" lvl="1" indent="0">
              <a:lnSpc>
                <a:spcPct val="100000"/>
              </a:lnSpc>
              <a:buNone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(quality control)</a:t>
            </a:r>
            <a:endParaRPr lang="en-US" dirty="0">
              <a:solidFill>
                <a:srgbClr val="0070C0"/>
              </a:solidFill>
            </a:endParaRPr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Efficient storage and transmission </a:t>
            </a:r>
          </a:p>
          <a:p>
            <a:pPr marL="457560" lvl="1" indent="0">
              <a:lnSpc>
                <a:spcPct val="100000"/>
              </a:lnSpc>
              <a:buNone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(disk </a:t>
            </a:r>
            <a:r>
              <a:rPr lang="en-US" sz="28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space,bandwidth</a:t>
            </a: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8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3971-087A-4A5E-997A-F74A0025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318055" cy="1049235"/>
          </a:xfrm>
        </p:spPr>
        <p:txBody>
          <a:bodyPr>
            <a:normAutofit fontScale="90000"/>
          </a:bodyPr>
          <a:lstStyle/>
          <a:p>
            <a:pPr marL="360" algn="ctr">
              <a:lnSpc>
                <a:spcPct val="100000"/>
              </a:lnSpc>
            </a:pPr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Pixel redundancy: Storage space reduction </a:t>
            </a:r>
            <a:b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 reduction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53710-167C-4D86-B7CE-11439A1FF2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-25613" r="-25613"/>
          <a:stretch/>
        </p:blipFill>
        <p:spPr>
          <a:xfrm>
            <a:off x="3386711" y="2164556"/>
            <a:ext cx="5732902" cy="31527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37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3B05-76F8-45C4-9180-19B98D42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02B52F-D20C-442F-AF4B-2DA813BAF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381" y="2016124"/>
            <a:ext cx="998345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8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FE9-2D2F-4284-B62E-E0B4AEB1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96" y="595513"/>
            <a:ext cx="9603275" cy="104923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Lossy compression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D5E60-2841-43D3-BCBD-459AB041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Remove redundancy as well as also remove some of the information so that after removing those information, the quality of the reconstructed image is still acceptable</a:t>
            </a:r>
          </a:p>
          <a:p>
            <a:pPr marL="360" indent="0" algn="just">
              <a:lnSpc>
                <a:spcPct val="100000"/>
              </a:lnSpc>
              <a:buNone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some loss or some distortion and this is taken care by what is called rate distortion theorem.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A511-8033-4D4C-9D31-FBFFA1CD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space according to compression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668D-787A-40D9-9B8B-D6BD6B46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3811"/>
          </a:xfrm>
        </p:spPr>
        <p:txBody>
          <a:bodyPr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space requirement of these 3 images;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6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If the original image is of size say 256 by 256 bytes that is 64 kilobytes, </a:t>
            </a:r>
            <a:endParaRPr lang="en-US" sz="2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6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second image which is compressed 55 times, the second image will take slightly above something around say 10 kilobytes. </a:t>
            </a:r>
            <a:endParaRPr lang="en-US" sz="2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6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third one will take something around 500 bytes or even less than 500 bytes. </a:t>
            </a:r>
            <a:endParaRPr lang="en-US" sz="2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D5B-1714-4FE4-A83B-7A774660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Brief History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410D0-60F9-4D3C-8CA6-4202F2D52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010878"/>
            <a:ext cx="7026275" cy="4115602"/>
          </a:xfrm>
        </p:spPr>
        <p:txBody>
          <a:bodyPr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 fact, as early as 1920’s, image processing techniques were been used.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image processing techniques or the digital images were used to transmit the news paper pictures between London and New York and these digital pictures were carried by submarine cables: the systems which was known as </a:t>
            </a:r>
            <a:r>
              <a:rPr lang="en-US" sz="28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Bartlane</a:t>
            </a: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systems.</a:t>
            </a: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5AF31CC-72F3-472B-9C47-8F24AE323B1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7026275" y="1864194"/>
            <a:ext cx="5165725" cy="42622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AF4F-B8CE-4BA1-915C-A34A5C84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Brief History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1846-C0DB-40EC-9B12-03C42E53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4622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they transmit these digital images via submarine cable; </a:t>
            </a:r>
          </a:p>
          <a:p>
            <a:pPr algn="just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 the transmitting side, </a:t>
            </a:r>
          </a:p>
          <a:p>
            <a:pPr lvl="1" algn="just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facility for digitization of the image. </a:t>
            </a:r>
          </a:p>
          <a:p>
            <a:pPr algn="just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receiving side, </a:t>
            </a:r>
          </a:p>
          <a:p>
            <a:pPr lvl="1" algn="just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facility for reproduction of the image.</a:t>
            </a:r>
          </a:p>
          <a:p>
            <a:pPr algn="just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pictures were been reproduced by the telegraphic printers</a:t>
            </a:r>
          </a:p>
        </p:txBody>
      </p:sp>
    </p:spTree>
    <p:extLst>
      <p:ext uri="{BB962C8B-B14F-4D97-AF65-F5344CB8AC3E}">
        <p14:creationId xmlns:p14="http://schemas.microsoft.com/office/powerpoint/2010/main" val="8315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E9F17-C597-4E9F-BA06-EF106990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Brief History..</a:t>
            </a:r>
            <a:b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99F8C6-4104-4A57-B83F-601CB3664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64194"/>
            <a:ext cx="6092483" cy="4262286"/>
          </a:xfrm>
        </p:spPr>
        <p:txBody>
          <a:bodyPr>
            <a:normAutofit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 1921, the photographic process for picture reproduction was introduced 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 receiver; instead of using the telegraphic printer, the digital images or the codes of digital images were perforated on a tape and photographic printing was carried on using those tapes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1717E92-8581-4ED0-9D67-5AE1E779654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413500" y="1864194"/>
            <a:ext cx="5778500" cy="42622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31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22D6D-1447-49A8-8189-7D20AC45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Brief History..</a:t>
            </a:r>
            <a:b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DE86A-6F2D-4F2D-AC25-EC29B5EA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010878"/>
            <a:ext cx="6635931" cy="4128665"/>
          </a:xfrm>
        </p:spPr>
        <p:txBody>
          <a:bodyPr>
            <a:normAutofit fontScale="92500"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Bartlane</a:t>
            </a: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system in 1920’s, was capable of coding 5 distinct brightness levels. 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This was increased to 15 levels by 1929. 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Here we find an image with 15 different intensity levels and here the quality of this image is better than the quality of the image which was produced by the </a:t>
            </a:r>
            <a:r>
              <a:rPr lang="en-US" sz="28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Bartlane</a:t>
            </a: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system. 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699B88B-ADE4-4DEF-8364-C7BD23B7912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635931" y="1864194"/>
            <a:ext cx="5303520" cy="42753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06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5C7DC-F829-465C-9FFC-17C14247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Brief History..</a:t>
            </a:r>
            <a:b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4A87AA-025C-4B75-9E39-CC94722D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10631564" cy="4298852"/>
          </a:xfrm>
        </p:spPr>
        <p:txBody>
          <a:bodyPr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Since 1929, for next 35 years; the researches have paid their attention to improve the image quality or to improve the reproduction quality.</a:t>
            </a:r>
          </a:p>
          <a:p>
            <a:pPr marL="360" indent="0" algn="just">
              <a:lnSpc>
                <a:spcPct val="100000"/>
              </a:lnSpc>
              <a:buNone/>
            </a:pP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 1964, these image processing techniques were being used at Jet Propulsion Laboratory to improve the pictures of moon which have been transmitted by ranger 7. </a:t>
            </a:r>
          </a:p>
          <a:p>
            <a:pPr marL="360" indent="0" algn="just">
              <a:lnSpc>
                <a:spcPct val="100000"/>
              </a:lnSpc>
              <a:buNone/>
            </a:pP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And, we can say that this is the time from where the image processing techniques or the digital image processing techniques has got a boost and this is considered to be the basis of modern image processing techniques. </a:t>
            </a: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042A-FDE0-49A4-98C3-2DA79500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Image Representation </a:t>
            </a:r>
            <a:b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68F38-965C-4ED7-BFF7-40B9CD679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89476"/>
          </a:xfrm>
        </p:spPr>
        <p:txBody>
          <a:bodyPr>
            <a:normAutofit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At  a particular point X Y in the image, conventionally the X coordinate is taken vertically downwards and the Y axis is taken horizontally towards right. 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If we look at this image, this image is nothing but a 2 dimensional intensity function which is represented by f (x, y).</a:t>
            </a: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C98521-57EF-4071-A214-3F655A9D468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531429" y="1864194"/>
            <a:ext cx="5660571" cy="41318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8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C5FC-D238-4D82-87B1-4C84E35E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Human Perception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C1345-CC52-4AA9-A054-3BCD9741E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Methods for enhancing pictorial information for human interpretation and analysis </a:t>
            </a:r>
            <a:endParaRPr lang="en-US" dirty="0">
              <a:solidFill>
                <a:srgbClr val="0070C0"/>
              </a:solidFill>
            </a:endParaRPr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Common applications are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filtering </a:t>
            </a:r>
            <a:endParaRPr lang="en-US" dirty="0">
              <a:solidFill>
                <a:srgbClr val="0070C0"/>
              </a:solidFill>
            </a:endParaRPr>
          </a:p>
          <a:p>
            <a:pPr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Content enhancement </a:t>
            </a:r>
            <a:endParaRPr lang="en-US" dirty="0">
              <a:solidFill>
                <a:srgbClr val="0070C0"/>
              </a:solidFill>
            </a:endParaRPr>
          </a:p>
          <a:p>
            <a:pPr lvl="3" indent="-228240">
              <a:lnSpc>
                <a:spcPct val="100000"/>
              </a:lnSpc>
              <a:buFont typeface="Arial"/>
              <a:buChar char="–"/>
            </a:pPr>
            <a:r>
              <a:rPr lang="en-US" sz="20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3" indent="-228240">
              <a:lnSpc>
                <a:spcPct val="100000"/>
              </a:lnSpc>
              <a:buFont typeface="Arial"/>
              <a:buChar char="–"/>
            </a:pPr>
            <a:r>
              <a:rPr lang="en-US" sz="20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De-blurring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Remote sensing </a:t>
            </a: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(Aerial images from satellite)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30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0EA9D-4DBE-40A6-9BB4-FD6CACD5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867" y="530199"/>
            <a:ext cx="9603275" cy="1049235"/>
          </a:xfrm>
        </p:spPr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Image Representation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39DAC-2E7E-41DC-943F-A0A73C70D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(x, y) is represented by product of 2 terms; 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term is r (x, y) 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term is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(x, y).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(x, y) is the refractivity of the surface of the corresponding image point from where the light gets reflected 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(x, y), it represents the intensity of the incident light.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8C1C55-CBC1-4B78-A9CA-2F65FEFE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51" y="0"/>
            <a:ext cx="4667506" cy="2816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C080C0-A6BE-4CEF-8024-896B26CE9FF2}"/>
              </a:ext>
            </a:extLst>
          </p:cNvPr>
          <p:cNvSpPr/>
          <p:nvPr/>
        </p:nvSpPr>
        <p:spPr>
          <a:xfrm>
            <a:off x="169817" y="2816817"/>
            <a:ext cx="12022183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5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Take samples of the image on a regular grid. </a:t>
            </a:r>
            <a:endParaRPr lang="en-US" sz="25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5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infinite number of points with infinite possible intensity values</a:t>
            </a:r>
            <a:endParaRPr lang="en-US" sz="25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5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First level representation of an image in a digital computer is spatial discretization by grids.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5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Once we get these sample values, at every point, the value of sample is again continuous.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5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So, it can assume any of the infinite possible values.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5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Second operation : discretization of intensity values of different samples: Quantization.</a:t>
            </a:r>
          </a:p>
        </p:txBody>
      </p:sp>
    </p:spTree>
    <p:extLst>
      <p:ext uri="{BB962C8B-B14F-4D97-AF65-F5344CB8AC3E}">
        <p14:creationId xmlns:p14="http://schemas.microsoft.com/office/powerpoint/2010/main" val="240231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A9F84-912B-40B9-9E7C-F027A1BF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73" y="130629"/>
            <a:ext cx="8716567" cy="4519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9F773C-BCB2-400C-9763-C06A716E133D}"/>
              </a:ext>
            </a:extLst>
          </p:cNvPr>
          <p:cNvSpPr/>
          <p:nvPr/>
        </p:nvSpPr>
        <p:spPr>
          <a:xfrm>
            <a:off x="274321" y="4913700"/>
            <a:ext cx="116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rows and </a:t>
            </a:r>
            <a:r>
              <a:rPr lang="en-US" sz="24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columns.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elements in this matrix representation is called a pixel or a pale. 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54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9786-2CAB-464D-8D36-CE463AAD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1EF3-542B-458D-B039-554536EB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Each of this sample values are quantized and typically for image processing applications.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quantization is done using 8 bits for black and white image.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24 bits for color image, there are 3 color planes - red, green and blue.</a:t>
            </a:r>
          </a:p>
          <a:p>
            <a:pPr marL="360" indent="0" algn="just">
              <a:lnSpc>
                <a:spcPct val="100000"/>
              </a:lnSpc>
              <a:buNone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planes, if used 8 bits for quantization, then it gives us 24 bits which is used for representation of digital color image.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D4A0-8114-4F04-8ADC-3DB36965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Values of sample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12BF7-6F05-4F48-AD47-6F535543D6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-6417" b="-6417"/>
          <a:stretch/>
        </p:blipFill>
        <p:spPr>
          <a:xfrm>
            <a:off x="3117021" y="2016125"/>
            <a:ext cx="6272283" cy="34496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88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3044C-BCC4-4728-BEB0-5FC2DE49D3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1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8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1E6A-E531-4ECC-8BF3-EC2B827B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Steps in digital image processing techniques</a:t>
            </a:r>
            <a:b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7368-0859-43AF-AEF0-84312250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4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First step is image acquisition. 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4000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next step processing which are known as pre processing which takes care of removing the noise or enhancement of the contrast and so on. </a:t>
            </a: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n-US" sz="4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third operation is segmentation. That is partitioning an input image into constituent parts of objects. The segmentation is also responsible for extracting the object points from the boundary points. </a:t>
            </a:r>
            <a:endParaRPr 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BE55D-8B7D-4AD3-881C-2BAF1C06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Steps in digital image processing techniques…</a:t>
            </a:r>
            <a:b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9306-3888-4E0F-A48D-7AD5472A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After segmentation, the next step is to extract some description of the image objects which are suitable for further computer processing.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Then we have recognition. By getting the description of the objects; its interpreted or recognized what that object is. 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last step is the knowledge base where the knowledge bases helps for efficient processing as well as inter module cooperation of all the previous processing steps.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C352D6BD-3510-4DC3-8DA3-5ABE7F93E6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81163" y="182564"/>
            <a:ext cx="8540750" cy="1143001"/>
          </a:xfrm>
        </p:spPr>
        <p:txBody>
          <a:bodyPr>
            <a:norm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Steps in DIP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AC291493-DCA4-4CA1-BB67-5E12B685C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5625" y="1600201"/>
            <a:ext cx="8540750" cy="4498975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800" dirty="0"/>
          </a:p>
          <a:p>
            <a:pPr marL="341313" indent="-339725">
              <a:spcBef>
                <a:spcPts val="4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1600" b="1" dirty="0">
                <a:solidFill>
                  <a:srgbClr val="339933"/>
                </a:solidFill>
                <a:cs typeface="Tahoma" panose="020B0604030504040204" pitchFamily="34" charset="0"/>
              </a:rPr>
              <a:t>      </a:t>
            </a:r>
          </a:p>
          <a:p>
            <a:pPr marL="341313" indent="-339725">
              <a:spcBef>
                <a:spcPts val="4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1600" b="1" dirty="0">
                <a:solidFill>
                  <a:srgbClr val="339933"/>
                </a:solidFill>
                <a:cs typeface="Tahoma" panose="020B0604030504040204" pitchFamily="34" charset="0"/>
              </a:rPr>
              <a:t>          </a:t>
            </a:r>
          </a:p>
          <a:p>
            <a:pPr marL="341313" indent="-339725">
              <a:spcBef>
                <a:spcPts val="4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1600" dirty="0">
              <a:solidFill>
                <a:srgbClr val="339933"/>
              </a:solidFill>
            </a:endParaRP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>
              <a:solidFill>
                <a:srgbClr val="339933"/>
              </a:solidFill>
            </a:endParaRP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>
              <a:solidFill>
                <a:srgbClr val="339933"/>
              </a:solidFill>
            </a:endParaRP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  <a:p>
            <a:pPr lvl="2" indent="-227013"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>
              <a:solidFill>
                <a:srgbClr val="339933"/>
              </a:solidFill>
              <a:effectLst/>
            </a:endParaRPr>
          </a:p>
          <a:p>
            <a:pPr marL="741363" lvl="1" indent="-284163">
              <a:spcBef>
                <a:spcPts val="600"/>
              </a:spcBef>
              <a:buClr>
                <a:srgbClr val="FF9933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>
              <a:solidFill>
                <a:srgbClr val="339933"/>
              </a:solidFill>
            </a:endParaRPr>
          </a:p>
          <a:p>
            <a:pPr marL="741363" lvl="1" indent="-284163"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>
              <a:effectLst/>
            </a:endParaRPr>
          </a:p>
          <a:p>
            <a:pPr marL="341313" indent="-341313">
              <a:buClr>
                <a:srgbClr val="9966FF"/>
              </a:buClr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>
              <a:effectLst/>
            </a:endParaRPr>
          </a:p>
          <a:p>
            <a:pPr marL="741363" lvl="1" indent="-284163"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  <a:p>
            <a:pPr marL="741363" lvl="1" indent="-284163"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</p:txBody>
      </p:sp>
      <p:pic>
        <p:nvPicPr>
          <p:cNvPr id="10246" name="Picture 4">
            <a:extLst>
              <a:ext uri="{FF2B5EF4-FFF2-40B4-BE49-F238E27FC236}">
                <a16:creationId xmlns:a16="http://schemas.microsoft.com/office/drawing/2014/main" id="{2AF0CF85-1C7E-404C-BDA8-46C2A9F1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025526"/>
            <a:ext cx="7181850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AutoShape 5">
            <a:extLst>
              <a:ext uri="{FF2B5EF4-FFF2-40B4-BE49-F238E27FC236}">
                <a16:creationId xmlns:a16="http://schemas.microsoft.com/office/drawing/2014/main" id="{EFAB5398-568E-4557-813D-070C94C96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3800476"/>
            <a:ext cx="1471612" cy="881063"/>
          </a:xfrm>
          <a:prstGeom prst="wedgeRoundRectCallout">
            <a:avLst>
              <a:gd name="adj1" fmla="val 72329"/>
              <a:gd name="adj2" fmla="val 37926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Result is more suitable than the original</a:t>
            </a:r>
          </a:p>
        </p:txBody>
      </p:sp>
      <p:sp>
        <p:nvSpPr>
          <p:cNvPr id="28678" name="AutoShape 6">
            <a:extLst>
              <a:ext uri="{FF2B5EF4-FFF2-40B4-BE49-F238E27FC236}">
                <a16:creationId xmlns:a16="http://schemas.microsoft.com/office/drawing/2014/main" id="{4FEBD302-30EE-421A-B1E3-1B7EE6B56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1" y="2695576"/>
            <a:ext cx="1471613" cy="652463"/>
          </a:xfrm>
          <a:prstGeom prst="wedgeRoundRectCallout">
            <a:avLst>
              <a:gd name="adj1" fmla="val 72329"/>
              <a:gd name="adj2" fmla="val 22750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Improving the appearance</a:t>
            </a:r>
          </a:p>
        </p:txBody>
      </p:sp>
      <p:sp>
        <p:nvSpPr>
          <p:cNvPr id="28679" name="AutoShape 7">
            <a:extLst>
              <a:ext uri="{FF2B5EF4-FFF2-40B4-BE49-F238E27FC236}">
                <a16:creationId xmlns:a16="http://schemas.microsoft.com/office/drawing/2014/main" id="{BABCF71F-568E-46C2-8160-46346CB86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838" y="704851"/>
            <a:ext cx="1681162" cy="652463"/>
          </a:xfrm>
          <a:prstGeom prst="wedgeRoundRectCallout">
            <a:avLst>
              <a:gd name="adj1" fmla="val -59630"/>
              <a:gd name="adj2" fmla="val 76764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Extracting image components</a:t>
            </a:r>
          </a:p>
        </p:txBody>
      </p:sp>
      <p:sp>
        <p:nvSpPr>
          <p:cNvPr id="28680" name="AutoShape 8">
            <a:extLst>
              <a:ext uri="{FF2B5EF4-FFF2-40B4-BE49-F238E27FC236}">
                <a16:creationId xmlns:a16="http://schemas.microsoft.com/office/drawing/2014/main" id="{C69A2FDC-860D-49A7-9AF8-2A7BCF4AB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962275"/>
            <a:ext cx="2147888" cy="801688"/>
          </a:xfrm>
          <a:prstGeom prst="wedgeRoundRectCallout">
            <a:avLst>
              <a:gd name="adj1" fmla="val 69514"/>
              <a:gd name="adj2" fmla="val 34949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Partition an image into its constituent parts or objects</a:t>
            </a:r>
          </a:p>
        </p:txBody>
      </p:sp>
      <p:sp>
        <p:nvSpPr>
          <p:cNvPr id="28681" name="AutoShape 9">
            <a:extLst>
              <a:ext uri="{FF2B5EF4-FFF2-40B4-BE49-F238E27FC236}">
                <a16:creationId xmlns:a16="http://schemas.microsoft.com/office/drawing/2014/main" id="{52A74080-FD8C-43EA-9478-8408AF6E5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4252119"/>
            <a:ext cx="2179637" cy="668338"/>
          </a:xfrm>
          <a:prstGeom prst="wedgeRoundRectCallout">
            <a:avLst>
              <a:gd name="adj1" fmla="val 66532"/>
              <a:gd name="adj2" fmla="val 25532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Represent image for computer processing</a:t>
            </a:r>
          </a:p>
        </p:txBody>
      </p:sp>
    </p:spTree>
    <p:extLst>
      <p:ext uri="{BB962C8B-B14F-4D97-AF65-F5344CB8AC3E}">
        <p14:creationId xmlns:p14="http://schemas.microsoft.com/office/powerpoint/2010/main" val="524901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2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7" dur="1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2" dur="1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7" dur="10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188B-9F9C-4584-8B65-B888E3E45C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9900" y="796834"/>
            <a:ext cx="9604375" cy="3976597"/>
          </a:xfrm>
          <a:solidFill>
            <a:schemeClr val="tx1">
              <a:lumMod val="75000"/>
              <a:lumOff val="25000"/>
            </a:schemeClr>
          </a:solidFill>
          <a:ln>
            <a:solidFill>
              <a:srgbClr val="FFFF00"/>
            </a:solidFill>
          </a:ln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005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69BF-8C6D-4765-B3D2-587C181E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Filtering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2FB927-334B-451B-B8E2-B210FB0EB3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4222" b="4222"/>
          <a:stretch/>
        </p:blipFill>
        <p:spPr>
          <a:xfrm>
            <a:off x="959370" y="1853754"/>
            <a:ext cx="10095484" cy="42172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41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B1E-AEB8-4879-98AC-15DC661B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 enhancement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FEAA81-D744-4F6E-A50D-64C7AD6CA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4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BC0F-1AF2-4C1B-9A9A-0EF3C8E5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 enhancement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25BEFCB-D30A-4D36-9FC6-80E35FB0E5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4546" b="4546"/>
          <a:stretch/>
        </p:blipFill>
        <p:spPr>
          <a:xfrm>
            <a:off x="1451579" y="1853754"/>
            <a:ext cx="9251398" cy="43371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37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1FF9-EAD5-41EF-8523-6AC205A1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De-blurring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8E1E03D-192B-48DF-812D-3EF84C99B7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10447" t="16042" r="2639" b="2882"/>
          <a:stretch/>
        </p:blipFill>
        <p:spPr>
          <a:xfrm>
            <a:off x="1451579" y="2016124"/>
            <a:ext cx="9191437" cy="40399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87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8532-F617-491A-AC89-E855E127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Medical Imaging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F44B64-445F-4750-804F-091C70C18C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-4475" b="-4475"/>
          <a:stretch/>
        </p:blipFill>
        <p:spPr>
          <a:xfrm>
            <a:off x="1451580" y="2016125"/>
            <a:ext cx="9312214" cy="4280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66674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442</TotalTime>
  <Words>1292</Words>
  <Application>Microsoft Office PowerPoint</Application>
  <PresentationFormat>Widescreen</PresentationFormat>
  <Paragraphs>172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Microsoft YaHei</vt:lpstr>
      <vt:lpstr>Arial</vt:lpstr>
      <vt:lpstr>Calibri</vt:lpstr>
      <vt:lpstr>Gill Sans MT</vt:lpstr>
      <vt:lpstr>Tahoma</vt:lpstr>
      <vt:lpstr>Times New Roman</vt:lpstr>
      <vt:lpstr>Wingdings</vt:lpstr>
      <vt:lpstr>Gallery</vt:lpstr>
      <vt:lpstr>DIGITAL IMAGE PROCESSING</vt:lpstr>
      <vt:lpstr>PowerPoint Presentation</vt:lpstr>
      <vt:lpstr>Why do we need to image processing ? </vt:lpstr>
      <vt:lpstr>Human Perception  </vt:lpstr>
      <vt:lpstr>Noise Filtering  </vt:lpstr>
      <vt:lpstr>Contrast enhancement  </vt:lpstr>
      <vt:lpstr>Contrast enhancement  </vt:lpstr>
      <vt:lpstr>De-blurring  </vt:lpstr>
      <vt:lpstr>Medical Imaging  </vt:lpstr>
      <vt:lpstr>Medical Imaging  </vt:lpstr>
      <vt:lpstr>Medical Imaging   </vt:lpstr>
      <vt:lpstr>Remote Sensing  </vt:lpstr>
      <vt:lpstr>Remote Sensing  </vt:lpstr>
      <vt:lpstr> Remote Sensing  </vt:lpstr>
      <vt:lpstr>Weather Forecasting  </vt:lpstr>
      <vt:lpstr>Atmospheric study  </vt:lpstr>
      <vt:lpstr>Astronomy  </vt:lpstr>
      <vt:lpstr>Astronomy  </vt:lpstr>
      <vt:lpstr>Machine vision applications  </vt:lpstr>
      <vt:lpstr>Automated inspection  </vt:lpstr>
      <vt:lpstr>Boundary Information  </vt:lpstr>
      <vt:lpstr>Automated inspection  </vt:lpstr>
      <vt:lpstr>Automated inspection</vt:lpstr>
      <vt:lpstr>Surface information   </vt:lpstr>
      <vt:lpstr>Automated inspection  </vt:lpstr>
      <vt:lpstr>Video sequence processing  </vt:lpstr>
      <vt:lpstr>Application  </vt:lpstr>
      <vt:lpstr>Application  </vt:lpstr>
      <vt:lpstr>Image Formats   </vt:lpstr>
      <vt:lpstr>Pixel redundancy: Storage space reduction  Bandwidth reduction  </vt:lpstr>
      <vt:lpstr>Compression  </vt:lpstr>
      <vt:lpstr>Lossy compression </vt:lpstr>
      <vt:lpstr>Compare the space according to compression   </vt:lpstr>
      <vt:lpstr>Brief History </vt:lpstr>
      <vt:lpstr>Brief History </vt:lpstr>
      <vt:lpstr>Brief History.. </vt:lpstr>
      <vt:lpstr>Brief History.. </vt:lpstr>
      <vt:lpstr>Brief History.. </vt:lpstr>
      <vt:lpstr>Image Representation  </vt:lpstr>
      <vt:lpstr>Image Representation</vt:lpstr>
      <vt:lpstr>PowerPoint Presentation</vt:lpstr>
      <vt:lpstr>PowerPoint Presentation</vt:lpstr>
      <vt:lpstr>Quantization  </vt:lpstr>
      <vt:lpstr>Values of sample  </vt:lpstr>
      <vt:lpstr>PowerPoint Presentation</vt:lpstr>
      <vt:lpstr>Steps in digital image processing techniques </vt:lpstr>
      <vt:lpstr>Steps in digital image processing techniques… </vt:lpstr>
      <vt:lpstr>Fundamental Steps in DIP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cvr</dc:creator>
  <cp:lastModifiedBy>cvr</cp:lastModifiedBy>
  <cp:revision>50</cp:revision>
  <dcterms:created xsi:type="dcterms:W3CDTF">2018-06-18T04:53:04Z</dcterms:created>
  <dcterms:modified xsi:type="dcterms:W3CDTF">2018-06-20T10:05:38Z</dcterms:modified>
</cp:coreProperties>
</file>